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1987" r:id="rId2"/>
    <p:sldId id="2098" r:id="rId3"/>
    <p:sldId id="1988" r:id="rId4"/>
    <p:sldId id="2086" r:id="rId5"/>
    <p:sldId id="2099" r:id="rId6"/>
    <p:sldId id="2100" r:id="rId7"/>
    <p:sldId id="2101" r:id="rId8"/>
    <p:sldId id="2102" r:id="rId9"/>
    <p:sldId id="2103" r:id="rId10"/>
    <p:sldId id="2104" r:id="rId11"/>
    <p:sldId id="2105" r:id="rId12"/>
    <p:sldId id="2106" r:id="rId13"/>
    <p:sldId id="2107" r:id="rId14"/>
    <p:sldId id="2108" r:id="rId15"/>
    <p:sldId id="2109" r:id="rId16"/>
    <p:sldId id="2110" r:id="rId17"/>
    <p:sldId id="2111" r:id="rId18"/>
    <p:sldId id="2112" r:id="rId19"/>
    <p:sldId id="2113" r:id="rId20"/>
    <p:sldId id="2114" r:id="rId21"/>
    <p:sldId id="2115" r:id="rId22"/>
    <p:sldId id="2085" r:id="rId2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Felix Titling" panose="04060505060202020A04" pitchFamily="8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B241"/>
    <a:srgbClr val="5A595B"/>
    <a:srgbClr val="000000"/>
    <a:srgbClr val="D7716D"/>
    <a:srgbClr val="988677"/>
    <a:srgbClr val="674509"/>
    <a:srgbClr val="4C4741"/>
    <a:srgbClr val="61A8D3"/>
    <a:srgbClr val="AAD4E9"/>
    <a:srgbClr val="E9C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9" autoAdjust="0"/>
    <p:restoredTop sz="61939" autoAdjust="0"/>
  </p:normalViewPr>
  <p:slideViewPr>
    <p:cSldViewPr>
      <p:cViewPr varScale="1">
        <p:scale>
          <a:sx n="55" d="100"/>
          <a:sy n="55" d="100"/>
        </p:scale>
        <p:origin x="1205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72"/>
    </p:cViewPr>
  </p:sorterViewPr>
  <p:notesViewPr>
    <p:cSldViewPr>
      <p:cViewPr varScale="1">
        <p:scale>
          <a:sx n="54" d="100"/>
          <a:sy n="54" d="100"/>
        </p:scale>
        <p:origin x="-22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6718E-89B6-40A7-8C60-FC298CCBD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54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C7A89BB6-688E-47C7-AB00-0256FDF91390}" type="slidenum">
              <a:rPr lang="en-US" altLang="en-US" sz="1200" b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 in college, I changed my phone service to MCI—I believe it was—in order to take advantage of this certain offer…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 in the days of paid long distance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10-10-321, etc.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Monday nights! (restrictions apply…)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Cruising along… going over time, so it’s about time to hang up… then I say it…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don’t know what I said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but I said it… That’s how you end up with $200 long-distance bills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that and 5-plus years as a youth minister trying to foster unity among a group of dozens of teenagers, I sort of became a student of conflict…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Conflict begins will envy and selfish attitudes and pride, ignites at the moment of offense and anger, and then runs on unforgiveness and bitterness.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we are going to love one another, we’ve got to interrupt this process…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3 weeks: strategies for forgiveness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Hybels’ 3 levels of offense…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1: minor offenses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2: legitimate wounds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3: life-shattering injustices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Today: low-level offenses… when little things become big… How do you learn not to be tripped up by these things?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2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easily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angered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should be nearly “</a:t>
            </a:r>
            <a:r>
              <a:rPr lang="en-US" sz="1200" b="1" u="sng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unoffendable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 grace: we’re all clumsy…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 is not rude… doesn’t shamefully expose... instead is gentle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 isn’t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self-seeking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only looking out for ourselves…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we’re all clumsy in these ways… love isn’t set off and offended when people make mistakes… instead, we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if we get close to someone, we’ll see their clumsiness, their rough edges and unfinished parts…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76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Instead, love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keeps no record of wrongs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Anger festers when the debt grows… when small things turn into big debt…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Throw away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Small things don’t have to add up… 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 doesn’t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delight in evil… rejoices in the truth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Seek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Sometimes we delight in finding ways to hold something against others: Don’t look for reasons to be angry… to be the victim…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instead: James 1:19—“Everyone should be quick to listen, slow to speak and slow to become angry”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8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instead of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get angry quickly, you’ve already created a barrier of pride… you want to justify your anger… to be “right”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Can’t admit an assumption…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Leah story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 if you still believe you are justified, last Q: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7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it </a:t>
            </a:r>
            <a:r>
              <a:rPr lang="en-US" sz="1200" b="1" u="sng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it?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29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Proverbs 17:9—“He who covers over an offense promotes love, but whoever repeats the matter separates close friends.”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separates close friends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”: Is it worth it? Really?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you really going to make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reason the relationship is broken?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5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Prov. 17:14—“Starting a quarrel is like breaching a dam; so drop the matter before a dispute breaks out.”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065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to be a forgiveness “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quick-draw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Shoot down offense before it even takes root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Don’t allow yourself to be offended…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51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How? 1 Cor. 13:7—“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 the reputation of that person in your mind… trust in their good intentions… their love for you…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29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means assuming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instead of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Illustration: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you stepped on my toe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I assume about you?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it was in-grown… might be more likely to get angry b/c it hurt more… does not change your intention…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even when they are clumsy and hurt us… even when they are being selfish or rude or should have known better…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4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 to look at 1 Cor. 13:4-7—“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”…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Asking three important questions…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586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 always hopes, love always perseveres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We expect them to be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are in process, just like we are…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more important? Love or absolute fairness? God has extended us grace because his love for you was more important…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429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Maybe that’s what you need in your relationship: your marriage… a family relationship… a friendship… a relationship within the church…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Throw the ledger away… start fresh… assume the best… give grace…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33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respond to the Lord this morning… What action do you need to take?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 and pray with someone… pray together at the altar…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Maybe you and your spouse need to pray together…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Maybe God is working on you in another way… move in obedience to Him… 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06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3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am I </a:t>
            </a:r>
            <a:r>
              <a:rPr lang="en-US" sz="1200" b="1" u="sng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angry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“Love is patient”…</a:t>
            </a:r>
          </a:p>
          <a:p>
            <a:pPr lvl="2"/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“Love suffers long”…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it’s a verb…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Patience requires you to think of others…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Often anger comes from expecting someone to change immediately… children… wife/husband…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feel slighted because someone hasn’t learned fast enough to prevent our current inconvenience…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a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 is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Proverbs 19:11—“A man’s wisdom gives him patience; it is to his glory to overlook an offense.”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one of my favorite verses… a key verse in getting along with people…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people pride themselves in being able to seek out the hidden motives of others…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fact, it is to your glory—it shows your progress, your emerging Christ-likeness—to overlook the offense.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Much better to turn your attention to yourself…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Wisdom tells us our anger over little stuff reveals something about our own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 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you jump on people for something small, first look at yourself… Why so angry?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can see three reasons why we are often angered by minor offenses…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6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6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/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“does not envy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jealousy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imagine/take offense when someone has something we want for ourselves… </a:t>
            </a:r>
          </a:p>
          <a:p>
            <a:pPr lvl="3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Martha’s anger @ Mary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she wanted to sit, too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8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7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boast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our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disrupted</a:t>
            </a:r>
          </a:p>
          <a:p>
            <a:pPr lvl="3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 about ourselves is shattered… something revealed about our life, relationship, abilities, that we dislike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3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Felix Titling" panose="04060505060202020A04" pitchFamily="82" charset="0"/>
                <a:cs typeface="Arial" panose="020B0604020202020204" pitchFamily="34" charset="0"/>
              </a:defRPr>
            </a:lvl9pPr>
          </a:lstStyle>
          <a:p>
            <a:fld id="{EDD9E74A-B3EB-48E9-BC96-3213BBCBA78E}" type="slidenum">
              <a:rPr lang="en-US" altLang="en-US" sz="1200" b="0" smtClean="0">
                <a:latin typeface="Arial" panose="020B0604020202020204" pitchFamily="34" charset="0"/>
              </a:rPr>
              <a:pPr/>
              <a:t>8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/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“is not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proud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Often about “respect” (“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”)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we can be honest with ourselves about the source of our anger, we can then ask the next question…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1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</a:t>
            </a:r>
            <a:r>
              <a:rPr lang="en-US" sz="1200" b="1" u="sng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truth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Edgar Allan Poe story: “Cask of Amontillado”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“The thousand injuries of Fortunato I had borne as I best could, but when he ventured upon insult I vowed revenge.”</a:t>
            </a:r>
          </a:p>
          <a:p>
            <a:pPr lvl="2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was the “insult” even real?!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6718E-89B6-40A7-8C60-FC298CCBDF7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4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BD137-B399-4647-BE01-0C1CF17C3C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01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F03F-157E-4115-8C98-11AE927584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070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591F0-59F7-4F66-9478-C7A5AF6378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3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6EAC8-817D-4179-AEA3-4300C27864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8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09550-0973-48A2-8F87-9797B425D9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84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CD87-1472-4B53-8554-1B1F0B9252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56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C22BB-ABCB-4CDE-B11A-218BF1B04D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21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1E50F-2569-4B49-91B9-BD0F611FFE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54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2E1DF-E0DB-44B8-B59C-E6CE0A3DBD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660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7F4B4-23A9-4B40-9AE0-89C0C814BB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855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C6D8-30D7-4DB7-A625-5DFD8D77B2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0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5E22CB-105D-4166-8D9D-F25F92D9D2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088559"/>
            <a:ext cx="1165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34" charset="-128"/>
              </a:rPr>
              <a:t>Part </a:t>
            </a:r>
            <a:r>
              <a:rPr lang="en-US" b="1" cap="none" spc="0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34" charset="-128"/>
              </a:rPr>
              <a:t>7: Strategies for Forgiveness – The Small Stuff</a:t>
            </a:r>
            <a:endParaRPr lang="en-US" b="1" cap="none" spc="0" dirty="0" smtClean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 Unicode MS" panose="020B0604020202020204" pitchFamily="34" charset="-128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81000" y="3650159"/>
            <a:ext cx="10058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>
                    <a:alpha val="75000"/>
                  </a:srgbClr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Bookman Old Style" panose="02050604050505020204" pitchFamily="18" charset="0"/>
              </a:rPr>
              <a:t>Forgiveness</a:t>
            </a:r>
            <a:endParaRPr lang="en-US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EEECE1">
                  <a:alpha val="75000"/>
                </a:srgbClr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10820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[Love] is not rude, it is not self-seeking, it is not easily angered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…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13:5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40386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4800" dirty="0" smtClean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iner Hand ITC" panose="03070502030502020203" pitchFamily="66" charset="0"/>
              </a:rPr>
              <a:t>Christians should be nearly</a:t>
            </a:r>
            <a:endParaRPr lang="en-US" altLang="en-US" sz="4800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6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10820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…[Love] keeps no record of wrongs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…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13:5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6705600" cy="2308324"/>
          </a:xfrm>
          <a:prstGeom prst="rect">
            <a:avLst/>
          </a:prstGeom>
          <a:solidFill>
            <a:srgbClr val="5A595B">
              <a:alpha val="50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Throw out the </a:t>
            </a:r>
            <a:r>
              <a:rPr lang="en-US" altLang="en-US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ledger</a:t>
            </a:r>
            <a:r>
              <a:rPr lang="en-US" altLang="en-US" sz="7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!</a:t>
            </a:r>
            <a:endParaRPr lang="en-US" altLang="en-US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8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5410200"/>
            <a:ext cx="117348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Everyone should be quick to listen, slow to speak and slow to become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angry.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—James 1:19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00800" y="1524000"/>
            <a:ext cx="56388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Seek the </a:t>
            </a:r>
            <a:r>
              <a:rPr lang="en-US" altLang="en-US" sz="72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truth</a:t>
            </a:r>
            <a:r>
              <a:rPr lang="en-US" altLang="en-US" sz="7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.</a:t>
            </a:r>
            <a:endParaRPr lang="en-US" altLang="en-US" sz="7200" u="sng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5410200"/>
            <a:ext cx="117348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Everyone should be quick to listen, slow to speak and slow to become 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angry.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—James 1:19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53200" y="685800"/>
            <a:ext cx="56388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Listen</a:t>
            </a:r>
            <a:r>
              <a:rPr lang="en-US" altLang="en-US" sz="7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instead of </a:t>
            </a:r>
            <a:r>
              <a:rPr lang="en-US" altLang="en-US" sz="72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assuming</a:t>
            </a:r>
            <a:r>
              <a:rPr lang="en-US" altLang="en-US" sz="7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.</a:t>
            </a:r>
            <a:endParaRPr lang="en-US" altLang="en-US" sz="7200" u="sng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147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971800"/>
            <a:ext cx="12192000" cy="1754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He who covers over an offense promotes love, but whoever repeats the matter separates close friends.</a:t>
            </a:r>
            <a:endParaRPr lang="en-US" altLang="en-US" b="0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—Proverbs 17:9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03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971800"/>
            <a:ext cx="12192000" cy="1754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Starting a quarrel is like breaching a dam; so drop the matter before a dispute breaks out.</a:t>
            </a:r>
            <a:endParaRPr lang="en-US" altLang="en-US" b="0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—Proverbs 17:14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5426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057400"/>
            <a:ext cx="12192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Learn to be a “forgiveness quick-draw!”</a:t>
            </a:r>
            <a:endParaRPr lang="en-US" altLang="en-US" sz="5400" u="sng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83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3508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772400" y="1066800"/>
            <a:ext cx="4191000" cy="25853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Assume the </a:t>
            </a:r>
            <a:r>
              <a:rPr lang="en-US" alt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best</a:t>
            </a:r>
            <a:r>
              <a:rPr lang="en-US" alt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instead of the </a:t>
            </a:r>
            <a:r>
              <a:rPr lang="en-US" alt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worst</a:t>
            </a:r>
            <a:r>
              <a:rPr lang="en-US" alt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.</a:t>
            </a:r>
            <a:endParaRPr lang="en-US" altLang="en-US" sz="5400" u="sng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33600" y="5029200"/>
            <a:ext cx="6629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[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Love] always protects…always trusts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13:7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207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10515600" cy="61863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sz="4400" b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76200">
                    <a:schemeClr val="bg2">
                      <a:lumMod val="50000"/>
                      <a:alpha val="75000"/>
                    </a:schemeClr>
                  </a:glow>
                </a:effectLst>
                <a:latin typeface="Eras Demi ITC" panose="020B0805030504020804" pitchFamily="34" charset="0"/>
              </a:rPr>
              <a:t>Love is patient, love is kind. It does not envy, it does not boast, it is not proud. It is not rude, it is not self-seeking, it is not easily angered, it keeps no record of wrongs. Love does not delight in evil but rejoices with the truth. It always protects, always trusts, always hopes, always </a:t>
            </a:r>
            <a:r>
              <a:rPr lang="en-US" altLang="en-US" sz="4400" b="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76200">
                    <a:schemeClr val="bg2">
                      <a:lumMod val="50000"/>
                      <a:alpha val="75000"/>
                    </a:schemeClr>
                  </a:glow>
                </a:effectLst>
                <a:latin typeface="Eras Demi ITC" panose="020B0805030504020804" pitchFamily="34" charset="0"/>
              </a:rPr>
              <a:t>perseveres</a:t>
            </a:r>
            <a:r>
              <a:rPr lang="en-US" altLang="en-US" sz="4400" b="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76200">
                    <a:schemeClr val="bg2">
                      <a:lumMod val="50000"/>
                      <a:alpha val="75000"/>
                    </a:schemeClr>
                  </a:glow>
                </a:effectLst>
                <a:latin typeface="Eras Demi ITC" panose="020B0805030504020804" pitchFamily="34" charset="0"/>
              </a:rPr>
              <a:t>.</a:t>
            </a:r>
            <a:endParaRPr lang="en-US" altLang="en-US" sz="4400" b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76200">
                  <a:schemeClr val="bg2">
                    <a:lumMod val="50000"/>
                    <a:alpha val="75000"/>
                  </a:schemeClr>
                </a:glow>
              </a:effectLst>
              <a:latin typeface="Eras Demi ITC" panose="020B0805030504020804" pitchFamily="34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76200">
                    <a:schemeClr val="bg2">
                      <a:lumMod val="50000"/>
                      <a:alpha val="75000"/>
                    </a:schemeClr>
                  </a:glow>
                </a:effectLst>
                <a:latin typeface="Eras Demi ITC" panose="020B0805030504020804" pitchFamily="34" charset="0"/>
              </a:rPr>
              <a:t>—1 Corinthians 13:4-7</a:t>
            </a:r>
            <a:endParaRPr lang="en-US" alt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76200">
                  <a:schemeClr val="bg2">
                    <a:lumMod val="50000"/>
                    <a:alpha val="75000"/>
                  </a:schemeClr>
                </a:glo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611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4914900" cy="175432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Expect them to be </a:t>
            </a:r>
            <a:r>
              <a:rPr lang="en-US" altLang="en-US" sz="5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better</a:t>
            </a:r>
            <a:r>
              <a:rPr lang="en-US" alt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.</a:t>
            </a:r>
            <a:endParaRPr lang="en-US" altLang="en-US" sz="5400" u="sng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0" y="5181600"/>
            <a:ext cx="6629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[</a:t>
            </a: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Love] always hopes…always perseveres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13:7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57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0318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3780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0" y="1600200"/>
            <a:ext cx="762000" cy="186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1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?</a:t>
            </a:r>
            <a:endParaRPr lang="en-US" altLang="en-US" sz="115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04800"/>
            <a:ext cx="67056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en-US" altLang="en-US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wise</a:t>
            </a:r>
            <a:r>
              <a:rPr lang="en-US" altLang="en-US" sz="7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person is </a:t>
            </a:r>
            <a:r>
              <a:rPr lang="en-US" altLang="en-US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patient</a:t>
            </a:r>
            <a:r>
              <a:rPr lang="en-US" altLang="en-US" sz="7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.</a:t>
            </a:r>
            <a:endParaRPr lang="en-US" altLang="en-US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4876800"/>
            <a:ext cx="11430000" cy="14465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 man’s wisdom gives him patience; it is to his glory to overlook an offense. </a:t>
            </a:r>
            <a:r>
              <a:rPr lang="en-US" alt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—Proverbs 19:11</a:t>
            </a:r>
            <a:endParaRPr lang="en-US" alt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1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762000"/>
            <a:ext cx="7239000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Anger over little stuff reveals something about our own </a:t>
            </a:r>
            <a:r>
              <a:rPr lang="en-US" altLang="en-US" sz="6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heart</a:t>
            </a:r>
            <a:r>
              <a:rPr lang="en-US" alt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.</a:t>
            </a:r>
            <a:endParaRPr lang="en-US" altLang="en-US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917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7800" y="5334000"/>
            <a:ext cx="6629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Love is patient…it does not envy…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13:4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77000" y="3733800"/>
            <a:ext cx="4191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jealousy</a:t>
            </a:r>
            <a:endParaRPr lang="en-US" altLang="en-US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0" y="1600200"/>
            <a:ext cx="762000" cy="186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1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?</a:t>
            </a:r>
            <a:endParaRPr lang="en-US" altLang="en-US" sz="115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48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7800" y="5334000"/>
            <a:ext cx="6629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Love is patient…it does not boast…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13:4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77000" y="3733800"/>
            <a:ext cx="4191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image</a:t>
            </a:r>
            <a:endParaRPr lang="en-US" altLang="en-US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0" y="1600200"/>
            <a:ext cx="762000" cy="186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1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?</a:t>
            </a:r>
            <a:endParaRPr lang="en-US" altLang="en-US" sz="115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06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57800" y="5334000"/>
            <a:ext cx="6629400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en-US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Love is patient…it is not proud…</a:t>
            </a:r>
            <a:endParaRPr lang="en-US" altLang="en-US" b="0" i="1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algn="r" eaLnBrk="1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—1 Corinthians 13:4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77000" y="3733800"/>
            <a:ext cx="4191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pride</a:t>
            </a:r>
            <a:endParaRPr lang="en-US" altLang="en-US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0" y="1600200"/>
            <a:ext cx="762000" cy="186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1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?</a:t>
            </a:r>
            <a:endParaRPr lang="en-US" altLang="en-US" sz="115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97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91000" y="1447800"/>
            <a:ext cx="5715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7200" b="0" dirty="0" smtClean="0">
                <a:solidFill>
                  <a:schemeClr val="tx1">
                    <a:alpha val="33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anose="020B0903020102020204" pitchFamily="34" charset="0"/>
              </a:rPr>
              <a:t>What is the</a:t>
            </a:r>
            <a:endParaRPr lang="en-US" altLang="en-US" sz="7200" b="0" dirty="0">
              <a:solidFill>
                <a:schemeClr val="tx1">
                  <a:alpha val="33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515600" y="2438400"/>
            <a:ext cx="762000" cy="186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0"/>
              </a:spcAft>
              <a:defRPr/>
            </a:pPr>
            <a:r>
              <a:rPr lang="en-US" altLang="en-US" sz="11500" b="0" dirty="0" smtClean="0">
                <a:solidFill>
                  <a:schemeClr val="tx1">
                    <a:alpha val="33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anose="020B0903020102020204" pitchFamily="34" charset="0"/>
              </a:rPr>
              <a:t>?</a:t>
            </a:r>
            <a:endParaRPr lang="en-US" altLang="en-US" sz="11500" b="0" dirty="0">
              <a:solidFill>
                <a:schemeClr val="tx1">
                  <a:alpha val="33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43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53163</TotalTime>
  <Words>1523</Words>
  <Application>Microsoft Office PowerPoint</Application>
  <PresentationFormat>Widescreen</PresentationFormat>
  <Paragraphs>174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 Unicode MS</vt:lpstr>
      <vt:lpstr>Arial</vt:lpstr>
      <vt:lpstr>Arial Narrow</vt:lpstr>
      <vt:lpstr>Bookman Old Style</vt:lpstr>
      <vt:lpstr>Calibri</vt:lpstr>
      <vt:lpstr>Calibri Light</vt:lpstr>
      <vt:lpstr>Eras Demi ITC</vt:lpstr>
      <vt:lpstr>Felix Titling</vt:lpstr>
      <vt:lpstr>Franklin Gothic Heavy</vt:lpstr>
      <vt:lpstr>Garamond</vt:lpstr>
      <vt:lpstr>Segoe UI Black</vt:lpstr>
      <vt:lpstr>Viner Hand ITC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FBC Stephens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Suffron</dc:creator>
  <cp:lastModifiedBy>Steve Suffron</cp:lastModifiedBy>
  <cp:revision>391</cp:revision>
  <dcterms:created xsi:type="dcterms:W3CDTF">2013-05-09T03:00:20Z</dcterms:created>
  <dcterms:modified xsi:type="dcterms:W3CDTF">2019-02-28T21:39:10Z</dcterms:modified>
</cp:coreProperties>
</file>